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12192000"/>
  <p:notesSz cx="6858000" cy="9144000"/>
  <p:embeddedFontLst>
    <p:embeddedFont>
      <p:font typeface="Montserrat SemiBold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Montserrat Medium"/>
      <p:regular r:id="rId28"/>
      <p:bold r:id="rId29"/>
      <p:italic r:id="rId30"/>
      <p:boldItalic r:id="rId31"/>
    </p:embeddedFont>
    <p:embeddedFont>
      <p:font typeface="Montserrat ExtraBold"/>
      <p:bold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83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regular.fntdata"/><Relationship Id="rId22" Type="http://schemas.openxmlformats.org/officeDocument/2006/relationships/font" Target="fonts/MontserratSemiBold-italic.fntdata"/><Relationship Id="rId21" Type="http://schemas.openxmlformats.org/officeDocument/2006/relationships/font" Target="fonts/MontserratSemiBold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MontserratSemi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MontserratMedium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boldItalic.fntdata"/><Relationship Id="rId30" Type="http://schemas.openxmlformats.org/officeDocument/2006/relationships/font" Target="fonts/MontserratMedium-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ExtraBold-bold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ExtraBo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8ba788ef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8ba788ef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d8ba788efc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ce41cf874c_1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ce41cf874c_1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2ce41cf874c_1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8aed03899_0_12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d8aed03899_0_12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d8aed03899_0_12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c36aae5935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c36aae5935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2c36aae5935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8aed03899_0_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d8aed03899_0_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d8aed03899_0_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d8aed03899_0_10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0" name="Google Shape;270;gd8aed03899_0_10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d8aed03899_0_1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d8aed03899_0_1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d8aed03899_0_1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d8aed03899_0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d8aed03899_0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d8aed03899_0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8aed03899_0_6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gd8aed03899_0_6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8aed03899_0_2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8aed03899_0_2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d8aed03899_0_2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36aae5935_0_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36aae5935_0_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2c36aae5935_0_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d8aed03899_0_3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d8aed03899_0_3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d8aed03899_0_3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ce41cf874c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ce41cf874c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2ce41cf874c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ce41cf874c_1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ce41cf874c_1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2ce41cf874c_1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833019" y="-1623217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арточка имени">
  <p:cSld name="Карточка имени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2589213" y="2438400"/>
            <a:ext cx="8915400" cy="2724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b="0" sz="4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2589213" y="5181600"/>
            <a:ext cx="89154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>
                <a:solidFill>
                  <a:srgbClr val="595959"/>
                </a:solidFill>
              </a:defRPr>
            </a:lvl1pPr>
            <a:lvl2pPr indent="-342900" lvl="1" marL="914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0" type="dt"/>
          </p:nvPr>
        </p:nvSpPr>
        <p:spPr>
          <a:xfrm>
            <a:off x="609600" y="6356351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1" type="ftr"/>
          </p:nvPr>
        </p:nvSpPr>
        <p:spPr>
          <a:xfrm>
            <a:off x="4165600" y="6356351"/>
            <a:ext cx="3860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2" type="sldNum"/>
          </p:nvPr>
        </p:nvSpPr>
        <p:spPr>
          <a:xfrm>
            <a:off x="531812" y="4983087"/>
            <a:ext cx="7797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2" type="sldNum"/>
          </p:nvPr>
        </p:nvSpPr>
        <p:spPr>
          <a:xfrm>
            <a:off x="11296610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»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30.png"/><Relationship Id="rId5" Type="http://schemas.openxmlformats.org/officeDocument/2006/relationships/image" Target="../media/image32.png"/><Relationship Id="rId6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Relationship Id="rId5" Type="http://schemas.openxmlformats.org/officeDocument/2006/relationships/image" Target="../media/image14.png"/><Relationship Id="rId6" Type="http://schemas.openxmlformats.org/officeDocument/2006/relationships/image" Target="../media/image13.png"/><Relationship Id="rId7" Type="http://schemas.openxmlformats.org/officeDocument/2006/relationships/image" Target="../media/image17.png"/><Relationship Id="rId8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png"/><Relationship Id="rId4" Type="http://schemas.openxmlformats.org/officeDocument/2006/relationships/image" Target="../media/image25.png"/><Relationship Id="rId5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Relationship Id="rId4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8.jpg"/><Relationship Id="rId4" Type="http://schemas.openxmlformats.org/officeDocument/2006/relationships/image" Target="../media/image1.png"/><Relationship Id="rId5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9.png"/><Relationship Id="rId4" Type="http://schemas.openxmlformats.org/officeDocument/2006/relationships/image" Target="../media/image15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9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 b="14456" l="0" r="13948" t="14156"/>
          <a:stretch/>
        </p:blipFill>
        <p:spPr>
          <a:xfrm>
            <a:off x="0" y="0"/>
            <a:ext cx="128097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Наташа\корел\сувалкина\презентация НЕЙРОНКИ\ДОД\1.png" id="100" name="Google Shape;10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8097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5"/>
          <p:cNvGrpSpPr/>
          <p:nvPr/>
        </p:nvGrpSpPr>
        <p:grpSpPr>
          <a:xfrm>
            <a:off x="5772135" y="3238391"/>
            <a:ext cx="9113968" cy="9127583"/>
            <a:chOff x="6878707" y="3465525"/>
            <a:chExt cx="7856869" cy="7701302"/>
          </a:xfrm>
        </p:grpSpPr>
        <p:pic>
          <p:nvPicPr>
            <p:cNvPr id="102" name="Google Shape;102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2665626">
              <a:off x="8056682" y="4565717"/>
              <a:ext cx="5500920" cy="55009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3" name="Google Shape;103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2665626">
              <a:off x="8056682" y="4565717"/>
              <a:ext cx="5500920" cy="550091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4" name="Google Shape;104;p15"/>
          <p:cNvSpPr/>
          <p:nvPr/>
        </p:nvSpPr>
        <p:spPr>
          <a:xfrm flipH="1" rot="-8100000">
            <a:off x="7708772" y="5012371"/>
            <a:ext cx="6641005" cy="6641005"/>
          </a:xfrm>
          <a:prstGeom prst="rtTriangl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705362">
            <a:off x="-1674977" y="-5040948"/>
            <a:ext cx="9872778" cy="987279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/>
          <p:nvPr/>
        </p:nvSpPr>
        <p:spPr>
          <a:xfrm rot="-2705305">
            <a:off x="-2329675" y="-4640481"/>
            <a:ext cx="9072049" cy="9071838"/>
          </a:xfrm>
          <a:prstGeom prst="rtTriangle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7" name="Google Shape;107;p15"/>
          <p:cNvCxnSpPr/>
          <p:nvPr/>
        </p:nvCxnSpPr>
        <p:spPr>
          <a:xfrm>
            <a:off x="13815634" y="-992840"/>
            <a:ext cx="5247300" cy="5247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5"/>
          <p:cNvSpPr txBox="1"/>
          <p:nvPr/>
        </p:nvSpPr>
        <p:spPr>
          <a:xfrm>
            <a:off x="848825" y="1129650"/>
            <a:ext cx="5472900" cy="10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Calibri"/>
              <a:buNone/>
            </a:pPr>
            <a:r>
              <a:rPr lang="ru-RU" sz="39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Телеграмм-бот с </a:t>
            </a:r>
            <a:r>
              <a:rPr lang="ru-RU" sz="39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распознаванием</a:t>
            </a:r>
            <a:r>
              <a:rPr lang="ru-RU" sz="39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возраста и пола человека</a:t>
            </a:r>
            <a:endParaRPr i="0" sz="37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09" name="Google Shape;109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41350" y="444176"/>
            <a:ext cx="2937302" cy="4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 txBox="1"/>
          <p:nvPr/>
        </p:nvSpPr>
        <p:spPr>
          <a:xfrm>
            <a:off x="848831" y="44417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Носков Андрей Максимович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848819" y="384652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16.03.2024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6990656" y="4844725"/>
            <a:ext cx="49233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Дипломный </a:t>
            </a:r>
            <a:b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руководитель</a:t>
            </a:r>
            <a:b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22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ФИ</a:t>
            </a:r>
            <a:endParaRPr sz="2200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ru-RU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Поток обучения</a:t>
            </a:r>
            <a:endParaRPr sz="2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4"/>
          <p:cNvSpPr/>
          <p:nvPr/>
        </p:nvSpPr>
        <p:spPr>
          <a:xfrm rot="5400000">
            <a:off x="-685505" y="-786219"/>
            <a:ext cx="6806400" cy="68409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17" name="Google Shape;217;p24"/>
          <p:cNvSpPr/>
          <p:nvPr/>
        </p:nvSpPr>
        <p:spPr>
          <a:xfrm rot="-8100000">
            <a:off x="-2027247" y="4665906"/>
            <a:ext cx="2948211" cy="2948635"/>
          </a:xfrm>
          <a:prstGeom prst="rtTriangle">
            <a:avLst/>
          </a:prstGeom>
          <a:noFill/>
          <a:ln cap="flat" cmpd="sng" w="76200">
            <a:solidFill>
              <a:srgbClr val="C9CF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18" name="Google Shape;218;p24"/>
          <p:cNvSpPr txBox="1"/>
          <p:nvPr>
            <p:ph type="title"/>
          </p:nvPr>
        </p:nvSpPr>
        <p:spPr>
          <a:xfrm>
            <a:off x="806200" y="319508"/>
            <a:ext cx="11438400" cy="80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ru-RU" sz="5100">
                <a:latin typeface="Montserrat ExtraBold"/>
                <a:ea typeface="Montserrat ExtraBold"/>
                <a:cs typeface="Montserrat ExtraBold"/>
                <a:sym typeface="Montserrat ExtraBold"/>
              </a:rPr>
              <a:t>Эксперименты по подбору оптимальных параметров</a:t>
            </a:r>
            <a:endParaRPr sz="5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19" name="Google Shape;219;p24"/>
          <p:cNvCxnSpPr/>
          <p:nvPr/>
        </p:nvCxnSpPr>
        <p:spPr>
          <a:xfrm rot="10800000">
            <a:off x="806100" y="1534700"/>
            <a:ext cx="113637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0" name="Google Shape;220;p24"/>
          <p:cNvSpPr/>
          <p:nvPr/>
        </p:nvSpPr>
        <p:spPr>
          <a:xfrm rot="8100000">
            <a:off x="11484842" y="6236643"/>
            <a:ext cx="1360615" cy="1360615"/>
          </a:xfrm>
          <a:prstGeom prst="rtTriangle">
            <a:avLst/>
          </a:prstGeom>
          <a:solidFill>
            <a:srgbClr val="2064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21" name="Google Shape;221;p24"/>
          <p:cNvSpPr txBox="1"/>
          <p:nvPr/>
        </p:nvSpPr>
        <p:spPr>
          <a:xfrm>
            <a:off x="511950" y="5954850"/>
            <a:ext cx="7140000" cy="1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Подбор оптимальных параметров (</a:t>
            </a:r>
            <a:r>
              <a:rPr lang="ru-RU">
                <a:solidFill>
                  <a:schemeClr val="dk1"/>
                </a:solidFill>
              </a:rPr>
              <a:t>1 - возраст, 2 - пол</a:t>
            </a:r>
            <a:r>
              <a:rPr lang="ru-RU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688" y="1700463"/>
            <a:ext cx="5705475" cy="70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650" y="3553250"/>
            <a:ext cx="60960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9200" y="1729058"/>
            <a:ext cx="3800475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0572" y="3553247"/>
            <a:ext cx="4859351" cy="152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 txBox="1"/>
          <p:nvPr/>
        </p:nvSpPr>
        <p:spPr>
          <a:xfrm>
            <a:off x="6538650" y="5081763"/>
            <a:ext cx="7140000" cy="1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dropout_rate=</a:t>
            </a:r>
            <a:r>
              <a:rPr lang="ru-RU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0.3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41250" y="4778488"/>
            <a:ext cx="5230763" cy="8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30695" y="2459825"/>
            <a:ext cx="5640179" cy="262967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4"/>
          <p:cNvSpPr txBox="1"/>
          <p:nvPr/>
        </p:nvSpPr>
        <p:spPr>
          <a:xfrm>
            <a:off x="6270875" y="2459813"/>
            <a:ext cx="7140000" cy="1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5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learning_rate=</a:t>
            </a:r>
            <a:r>
              <a:rPr lang="ru-RU" sz="105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0.0002</a:t>
            </a:r>
            <a:endParaRPr sz="1050">
              <a:solidFill>
                <a:srgbClr val="B5CEA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:\Наташа\корел\сувалкина\презентация НЕЙРОНКИ\ДОД\1.png" id="235" name="Google Shape;235;p25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0" y="533400"/>
            <a:ext cx="6204803" cy="5810226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5"/>
          <p:cNvSpPr/>
          <p:nvPr/>
        </p:nvSpPr>
        <p:spPr>
          <a:xfrm rot="10800000">
            <a:off x="10458350" y="533350"/>
            <a:ext cx="1466400" cy="1466400"/>
          </a:xfrm>
          <a:prstGeom prst="rtTriangle">
            <a:avLst/>
          </a:prstGeom>
          <a:solidFill>
            <a:srgbClr val="C9CF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5"/>
          <p:cNvSpPr txBox="1"/>
          <p:nvPr>
            <p:ph type="title"/>
          </p:nvPr>
        </p:nvSpPr>
        <p:spPr>
          <a:xfrm>
            <a:off x="6991350" y="1224800"/>
            <a:ext cx="46167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ru-RU" sz="5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Точность НС для “пола”</a:t>
            </a:r>
            <a:endParaRPr sz="3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38" name="Google Shape;238;p25"/>
          <p:cNvSpPr txBox="1"/>
          <p:nvPr/>
        </p:nvSpPr>
        <p:spPr>
          <a:xfrm>
            <a:off x="6991350" y="3181350"/>
            <a:ext cx="52008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800">
                <a:latin typeface="Montserrat"/>
                <a:ea typeface="Montserrat"/>
                <a:cs typeface="Montserrat"/>
                <a:sym typeface="Montserrat"/>
              </a:rPr>
              <a:t>По графикам видно, что точность </a:t>
            </a:r>
            <a:r>
              <a:rPr lang="ru-RU" sz="1800">
                <a:latin typeface="Montserrat"/>
                <a:ea typeface="Montserrat"/>
                <a:cs typeface="Montserrat"/>
                <a:sym typeface="Montserrat"/>
              </a:rPr>
              <a:t>растет</a:t>
            </a:r>
            <a:r>
              <a:rPr lang="ru-RU" sz="1800">
                <a:latin typeface="Montserrat"/>
                <a:ea typeface="Montserrat"/>
                <a:cs typeface="Montserrat"/>
                <a:sym typeface="Montserrat"/>
              </a:rPr>
              <a:t>, а ошибка падает. НС обучилась хорошо.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800">
                <a:latin typeface="Montserrat"/>
                <a:ea typeface="Montserrat"/>
                <a:cs typeface="Montserrat"/>
                <a:sym typeface="Montserrat"/>
              </a:rPr>
              <a:t>На последней эпохе значение метрик было следующим: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550">
                <a:solidFill>
                  <a:srgbClr val="D5D5D5"/>
                </a:solidFill>
                <a:highlight>
                  <a:srgbClr val="383838"/>
                </a:highlight>
                <a:latin typeface="Courier New"/>
                <a:ea typeface="Courier New"/>
                <a:cs typeface="Courier New"/>
                <a:sym typeface="Courier New"/>
              </a:rPr>
              <a:t>val_loss: 0.0918 - val_accuracy: 0.9667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9" name="Google Shape;239;p25"/>
          <p:cNvCxnSpPr/>
          <p:nvPr/>
        </p:nvCxnSpPr>
        <p:spPr>
          <a:xfrm rot="10800000">
            <a:off x="9502900" y="-963400"/>
            <a:ext cx="2188200" cy="21882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0" name="Google Shape;24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025" y="95786"/>
            <a:ext cx="4616700" cy="2804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9146" y="2944925"/>
            <a:ext cx="5408175" cy="339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:\Наташа\корел\сувалкина\презентация НЕЙРОНКИ\ДОД\1.png" id="247" name="Google Shape;247;p26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0" y="533400"/>
            <a:ext cx="6204803" cy="5810226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6"/>
          <p:cNvSpPr/>
          <p:nvPr/>
        </p:nvSpPr>
        <p:spPr>
          <a:xfrm rot="10800000">
            <a:off x="10458350" y="533350"/>
            <a:ext cx="1466400" cy="1466400"/>
          </a:xfrm>
          <a:prstGeom prst="rtTriangle">
            <a:avLst/>
          </a:prstGeom>
          <a:solidFill>
            <a:srgbClr val="C9CF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6"/>
          <p:cNvSpPr txBox="1"/>
          <p:nvPr>
            <p:ph type="title"/>
          </p:nvPr>
        </p:nvSpPr>
        <p:spPr>
          <a:xfrm>
            <a:off x="6610350" y="1224800"/>
            <a:ext cx="57153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ru-RU" sz="5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Точность НС для “возраста”</a:t>
            </a:r>
            <a:endParaRPr sz="3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0" name="Google Shape;250;p26"/>
          <p:cNvSpPr txBox="1"/>
          <p:nvPr/>
        </p:nvSpPr>
        <p:spPr>
          <a:xfrm>
            <a:off x="6762750" y="3181350"/>
            <a:ext cx="52008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800">
                <a:latin typeface="Montserrat"/>
                <a:ea typeface="Montserrat"/>
                <a:cs typeface="Montserrat"/>
                <a:sym typeface="Montserrat"/>
              </a:rPr>
              <a:t>Здесь по графикам видно, что обе метрики падают, что является хорошим результатом. Лучшая точность, которой удалось достигнуть: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rPr lang="ru-RU" sz="1550">
                <a:solidFill>
                  <a:srgbClr val="D5D5D5"/>
                </a:solidFill>
                <a:highlight>
                  <a:srgbClr val="383838"/>
                </a:highlight>
                <a:latin typeface="Courier New"/>
                <a:ea typeface="Courier New"/>
                <a:cs typeface="Courier New"/>
                <a:sym typeface="Courier New"/>
              </a:rPr>
              <a:t>val_loss: 57.9411 - val_mae: 5.5323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51" name="Google Shape;251;p26"/>
          <p:cNvCxnSpPr/>
          <p:nvPr/>
        </p:nvCxnSpPr>
        <p:spPr>
          <a:xfrm rot="10800000">
            <a:off x="9502900" y="-963400"/>
            <a:ext cx="2188200" cy="21882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52" name="Google Shape;25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600" y="155124"/>
            <a:ext cx="4334024" cy="3249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4075" y="3404250"/>
            <a:ext cx="4127385" cy="319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7"/>
          <p:cNvSpPr/>
          <p:nvPr/>
        </p:nvSpPr>
        <p:spPr>
          <a:xfrm rot="5400000">
            <a:off x="17145" y="-17244"/>
            <a:ext cx="6806400" cy="68409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60" name="Google Shape;260;p27"/>
          <p:cNvSpPr/>
          <p:nvPr/>
        </p:nvSpPr>
        <p:spPr>
          <a:xfrm>
            <a:off x="806200" y="1942300"/>
            <a:ext cx="5116800" cy="4169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:\Наташа\корел\сувалкина\презентация НЕЙРОНКИ\ДОД\1.png" id="261" name="Google Shape;261;p27"/>
          <p:cNvPicPr preferRelativeResize="0"/>
          <p:nvPr/>
        </p:nvPicPr>
        <p:blipFill rotWithShape="1">
          <a:blip r:embed="rId3">
            <a:alphaModFix amt="25000"/>
          </a:blip>
          <a:srcRect b="0" l="0" r="0" t="0"/>
          <a:stretch/>
        </p:blipFill>
        <p:spPr>
          <a:xfrm>
            <a:off x="806200" y="1942300"/>
            <a:ext cx="5116799" cy="41695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7"/>
          <p:cNvSpPr/>
          <p:nvPr/>
        </p:nvSpPr>
        <p:spPr>
          <a:xfrm rot="-8100000">
            <a:off x="-2027247" y="4665906"/>
            <a:ext cx="2948211" cy="2948635"/>
          </a:xfrm>
          <a:prstGeom prst="rtTriangle">
            <a:avLst/>
          </a:prstGeom>
          <a:noFill/>
          <a:ln cap="flat" cmpd="sng" w="76200">
            <a:solidFill>
              <a:srgbClr val="C9CF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63" name="Google Shape;263;p27"/>
          <p:cNvSpPr txBox="1"/>
          <p:nvPr>
            <p:ph type="title"/>
          </p:nvPr>
        </p:nvSpPr>
        <p:spPr>
          <a:xfrm>
            <a:off x="806200" y="576633"/>
            <a:ext cx="11438400" cy="80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ru-RU" sz="5100">
                <a:latin typeface="Montserrat ExtraBold"/>
                <a:ea typeface="Montserrat ExtraBold"/>
                <a:cs typeface="Montserrat ExtraBold"/>
                <a:sym typeface="Montserrat ExtraBold"/>
              </a:rPr>
              <a:t>Упаковка НС в бота</a:t>
            </a:r>
            <a:endParaRPr sz="5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64" name="Google Shape;264;p27"/>
          <p:cNvSpPr txBox="1"/>
          <p:nvPr>
            <p:ph idx="1" type="body"/>
          </p:nvPr>
        </p:nvSpPr>
        <p:spPr>
          <a:xfrm>
            <a:off x="6488200" y="2077027"/>
            <a:ext cx="5116800" cy="4035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77800" lvl="0" marL="3048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ru-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Лучшие варианты НС, после всех экспериментов, были загружены в бота.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7800" lvl="0" marL="3048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ru-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 картинке показан пример работы бота. На вход подаётся фотография человека, на выход бот выводит найденное лицо, предсказывает пол и возраст.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65" name="Google Shape;265;p27"/>
          <p:cNvCxnSpPr/>
          <p:nvPr/>
        </p:nvCxnSpPr>
        <p:spPr>
          <a:xfrm rot="10800000">
            <a:off x="806100" y="1534700"/>
            <a:ext cx="113637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6" name="Google Shape;266;p27"/>
          <p:cNvSpPr/>
          <p:nvPr/>
        </p:nvSpPr>
        <p:spPr>
          <a:xfrm rot="8100000">
            <a:off x="11484842" y="6236643"/>
            <a:ext cx="1360615" cy="1360615"/>
          </a:xfrm>
          <a:prstGeom prst="rtTriangle">
            <a:avLst/>
          </a:prstGeom>
          <a:solidFill>
            <a:srgbClr val="2064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267" name="Google Shape;26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100" y="1747775"/>
            <a:ext cx="5116800" cy="49068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28"/>
          <p:cNvPicPr preferRelativeResize="0"/>
          <p:nvPr/>
        </p:nvPicPr>
        <p:blipFill rotWithShape="1">
          <a:blip r:embed="rId3">
            <a:alphaModFix/>
          </a:blip>
          <a:srcRect b="0" l="32308" r="25991" t="0"/>
          <a:stretch/>
        </p:blipFill>
        <p:spPr>
          <a:xfrm>
            <a:off x="6096000" y="0"/>
            <a:ext cx="6096000" cy="60960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Наташа\корел\сувалкина\презентация НЕЙРОНКИ\ДОД\13.png" id="273" name="Google Shape;27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0"/>
            <a:ext cx="6095999" cy="6095999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8"/>
          <p:cNvSpPr/>
          <p:nvPr/>
        </p:nvSpPr>
        <p:spPr>
          <a:xfrm flipH="1" rot="5400000">
            <a:off x="6027000" y="-69000"/>
            <a:ext cx="6234300" cy="62343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75" name="Google Shape;275;p28"/>
          <p:cNvSpPr/>
          <p:nvPr/>
        </p:nvSpPr>
        <p:spPr>
          <a:xfrm rot="5400000">
            <a:off x="7" y="-8"/>
            <a:ext cx="6096000" cy="6096000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76" name="Google Shape;276;p28"/>
          <p:cNvSpPr txBox="1"/>
          <p:nvPr/>
        </p:nvSpPr>
        <p:spPr>
          <a:xfrm>
            <a:off x="609600" y="3221713"/>
            <a:ext cx="109728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900"/>
              <a:buFont typeface="Arial"/>
              <a:buNone/>
            </a:pPr>
            <a:r>
              <a:rPr lang="ru-RU" sz="55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Заключение</a:t>
            </a:r>
            <a:endParaRPr sz="55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77" name="Google Shape;277;p28"/>
          <p:cNvSpPr txBox="1"/>
          <p:nvPr>
            <p:ph idx="1" type="body"/>
          </p:nvPr>
        </p:nvSpPr>
        <p:spPr>
          <a:xfrm>
            <a:off x="1362150" y="4742350"/>
            <a:ext cx="9467700" cy="2115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77800" lvl="0" marL="3048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SzPts val="1800"/>
              <a:buFont typeface="Montserrat"/>
              <a:buChar char="•"/>
            </a:pPr>
            <a:r>
              <a:rPr lang="ru-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Был реализован телеграмм-бот с НС по распознаванию пола и возраста 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177800" lvl="0" marL="304800" rtl="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•"/>
            </a:pPr>
            <a:r>
              <a:rPr lang="ru-RU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Точность НС достаточно высокая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8" name="Google Shape;278;p28"/>
          <p:cNvSpPr/>
          <p:nvPr/>
        </p:nvSpPr>
        <p:spPr>
          <a:xfrm rot="-2700000">
            <a:off x="-2820564" y="-8517027"/>
            <a:ext cx="10577327" cy="10576903"/>
          </a:xfrm>
          <a:prstGeom prst="rtTriangle">
            <a:avLst/>
          </a:prstGeom>
          <a:noFill/>
          <a:ln cap="flat" cmpd="sng" w="76200">
            <a:solidFill>
              <a:srgbClr val="C9CF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279" name="Google Shape;27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450" y="367976"/>
            <a:ext cx="2937302" cy="4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16"/>
          <p:cNvGrpSpPr/>
          <p:nvPr/>
        </p:nvGrpSpPr>
        <p:grpSpPr>
          <a:xfrm>
            <a:off x="-2801700" y="-95250"/>
            <a:ext cx="9107400" cy="13883700"/>
            <a:chOff x="-2801700" y="-95250"/>
            <a:chExt cx="9107400" cy="13883700"/>
          </a:xfrm>
        </p:grpSpPr>
        <p:sp>
          <p:nvSpPr>
            <p:cNvPr id="119" name="Google Shape;119;p16"/>
            <p:cNvSpPr/>
            <p:nvPr/>
          </p:nvSpPr>
          <p:spPr>
            <a:xfrm flipH="1" rot="-5400000">
              <a:off x="-909456" y="6241425"/>
              <a:ext cx="4448400" cy="1828200"/>
            </a:xfrm>
            <a:prstGeom prst="triangle">
              <a:avLst>
                <a:gd fmla="val 50000" name="adj"/>
              </a:avLst>
            </a:prstGeom>
            <a:solidFill>
              <a:srgbClr val="2064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500">
                <a:solidFill>
                  <a:srgbClr val="2064FB"/>
                </a:solidFill>
              </a:endParaRPr>
            </a:p>
          </p:txBody>
        </p:sp>
        <p:pic>
          <p:nvPicPr>
            <p:cNvPr id="120" name="Google Shape;120;p16"/>
            <p:cNvPicPr preferRelativeResize="0"/>
            <p:nvPr/>
          </p:nvPicPr>
          <p:blipFill rotWithShape="1">
            <a:blip r:embed="rId3">
              <a:alphaModFix/>
            </a:blip>
            <a:srcRect b="-100000" l="12441" r="0" t="0"/>
            <a:stretch/>
          </p:blipFill>
          <p:spPr>
            <a:xfrm>
              <a:off x="-2801700" y="-95250"/>
              <a:ext cx="9107400" cy="13883700"/>
            </a:xfrm>
            <a:prstGeom prst="chevron">
              <a:avLst>
                <a:gd fmla="val 54595" name="adj"/>
              </a:avLst>
            </a:prstGeom>
            <a:noFill/>
            <a:ln>
              <a:noFill/>
            </a:ln>
          </p:spPr>
        </p:pic>
      </p:grpSp>
      <p:sp>
        <p:nvSpPr>
          <p:cNvPr id="121" name="Google Shape;121;p16"/>
          <p:cNvSpPr/>
          <p:nvPr/>
        </p:nvSpPr>
        <p:spPr>
          <a:xfrm flipH="1" rot="-5400000">
            <a:off x="7857825" y="-1374375"/>
            <a:ext cx="6037500" cy="2630700"/>
          </a:xfrm>
          <a:prstGeom prst="triangle">
            <a:avLst>
              <a:gd fmla="val 50000" name="adj"/>
            </a:avLst>
          </a:prstGeom>
          <a:solidFill>
            <a:srgbClr val="EE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2064FB"/>
              </a:solidFill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3813017" y="790967"/>
            <a:ext cx="73131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100">
                <a:solidFill>
                  <a:srgbClr val="2763F9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Постановка задачи</a:t>
            </a:r>
            <a:endParaRPr sz="5100">
              <a:solidFill>
                <a:srgbClr val="2763F9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23" name="Google Shape;123;p16"/>
          <p:cNvSpPr txBox="1"/>
          <p:nvPr>
            <p:ph idx="1" type="body"/>
          </p:nvPr>
        </p:nvSpPr>
        <p:spPr>
          <a:xfrm>
            <a:off x="6305700" y="2484300"/>
            <a:ext cx="55827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•"/>
            </a:pPr>
            <a:r>
              <a:rPr lang="ru-RU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Нейросеть для распознавания пола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Montserrat"/>
              <a:buChar char="•"/>
            </a:pPr>
            <a:r>
              <a:rPr lang="ru-RU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Нейросеть для распознавания возраста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•"/>
            </a:pPr>
            <a:r>
              <a:rPr lang="ru-RU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Поиск лица на фото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•"/>
            </a:pPr>
            <a:r>
              <a:rPr lang="ru-RU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Создание телеграмм-бота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•"/>
            </a:pPr>
            <a:r>
              <a:rPr lang="ru-RU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Упаковка нс в бота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4" name="Google Shape;124;p16"/>
          <p:cNvCxnSpPr/>
          <p:nvPr/>
        </p:nvCxnSpPr>
        <p:spPr>
          <a:xfrm rot="10800000">
            <a:off x="4028675" y="1797475"/>
            <a:ext cx="85476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8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7"/>
          <p:cNvPicPr preferRelativeResize="0"/>
          <p:nvPr/>
        </p:nvPicPr>
        <p:blipFill rotWithShape="1">
          <a:blip r:embed="rId3">
            <a:alphaModFix/>
          </a:blip>
          <a:srcRect b="97673" l="0" r="0" t="0"/>
          <a:stretch/>
        </p:blipFill>
        <p:spPr>
          <a:xfrm>
            <a:off x="-1482100" y="415781"/>
            <a:ext cx="7846775" cy="13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82102" y="1630976"/>
            <a:ext cx="7846775" cy="522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/>
          <p:nvPr/>
        </p:nvSpPr>
        <p:spPr>
          <a:xfrm rot="2700000">
            <a:off x="-60817" y="-497683"/>
            <a:ext cx="10082211" cy="5008862"/>
          </a:xfrm>
          <a:prstGeom prst="triangle">
            <a:avLst>
              <a:gd fmla="val 50000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/>
          <p:nvPr/>
        </p:nvSpPr>
        <p:spPr>
          <a:xfrm rot="10800000">
            <a:off x="1635324" y="-1314450"/>
            <a:ext cx="6902100" cy="3429000"/>
          </a:xfrm>
          <a:prstGeom prst="triangle">
            <a:avLst>
              <a:gd fmla="val 50000" name="adj"/>
            </a:avLst>
          </a:prstGeom>
          <a:solidFill>
            <a:srgbClr val="EE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" name="Google Shape;134;p17"/>
          <p:cNvCxnSpPr/>
          <p:nvPr/>
        </p:nvCxnSpPr>
        <p:spPr>
          <a:xfrm>
            <a:off x="60775" y="0"/>
            <a:ext cx="5732400" cy="5732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7"/>
          <p:cNvCxnSpPr/>
          <p:nvPr/>
        </p:nvCxnSpPr>
        <p:spPr>
          <a:xfrm flipH="1">
            <a:off x="5412175" y="-266700"/>
            <a:ext cx="3248100" cy="3248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17"/>
          <p:cNvSpPr txBox="1"/>
          <p:nvPr/>
        </p:nvSpPr>
        <p:spPr>
          <a:xfrm>
            <a:off x="7059608" y="1962158"/>
            <a:ext cx="5132400" cy="133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Цель </a:t>
            </a:r>
            <a:endParaRPr sz="55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7" name="Google Shape;137;p17"/>
          <p:cNvSpPr txBox="1"/>
          <p:nvPr/>
        </p:nvSpPr>
        <p:spPr>
          <a:xfrm>
            <a:off x="6788850" y="3465525"/>
            <a:ext cx="5403300" cy="26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450850" lvl="0" marL="304800" rtl="0" algn="l">
              <a:lnSpc>
                <a:spcPct val="200000"/>
              </a:lnSpc>
              <a:spcBef>
                <a:spcPts val="400"/>
              </a:spcBef>
              <a:spcAft>
                <a:spcPts val="0"/>
              </a:spcAft>
              <a:buClr>
                <a:srgbClr val="262626"/>
              </a:buClr>
              <a:buSzPts val="2300"/>
              <a:buFont typeface="Montserrat SemiBold"/>
              <a:buChar char="●"/>
            </a:pPr>
            <a:r>
              <a:rPr lang="ru-RU" sz="2300">
                <a:solidFill>
                  <a:srgbClr val="26262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Телеграмм-бот, который принимает фото и если на нём есть человек, </a:t>
            </a:r>
            <a:r>
              <a:rPr lang="ru-RU" sz="2300">
                <a:solidFill>
                  <a:srgbClr val="26262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определяет</a:t>
            </a:r>
            <a:r>
              <a:rPr lang="ru-RU" sz="2300">
                <a:solidFill>
                  <a:srgbClr val="26262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его пол и возраст</a:t>
            </a:r>
            <a:endParaRPr sz="2300">
              <a:solidFill>
                <a:srgbClr val="26262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7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8"/>
          <p:cNvPicPr preferRelativeResize="0"/>
          <p:nvPr/>
        </p:nvPicPr>
        <p:blipFill rotWithShape="1">
          <a:blip r:embed="rId3">
            <a:alphaModFix/>
          </a:blip>
          <a:srcRect b="0" l="13156" r="30593" t="0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:\Наташа\корел\сувалкина\презентация НЕЙРОНКИ\ДОД\13.png" id="143" name="Google Shape;143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34000" y="0"/>
            <a:ext cx="685800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/>
          <p:nvPr/>
        </p:nvSpPr>
        <p:spPr>
          <a:xfrm flipH="1" rot="10800000">
            <a:off x="5010150" y="-150"/>
            <a:ext cx="7182000" cy="71820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45" name="Google Shape;145;p18"/>
          <p:cNvSpPr/>
          <p:nvPr/>
        </p:nvSpPr>
        <p:spPr>
          <a:xfrm rot="-2700000">
            <a:off x="6658158" y="-1459142"/>
            <a:ext cx="2877783" cy="2877783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cxnSp>
        <p:nvCxnSpPr>
          <p:cNvPr id="146" name="Google Shape;146;p18"/>
          <p:cNvCxnSpPr/>
          <p:nvPr/>
        </p:nvCxnSpPr>
        <p:spPr>
          <a:xfrm flipH="1">
            <a:off x="5909750" y="-150"/>
            <a:ext cx="5791500" cy="579210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8"/>
          <p:cNvCxnSpPr/>
          <p:nvPr/>
        </p:nvCxnSpPr>
        <p:spPr>
          <a:xfrm>
            <a:off x="5409025" y="-150"/>
            <a:ext cx="2754300" cy="2754300"/>
          </a:xfrm>
          <a:prstGeom prst="straightConnector1">
            <a:avLst/>
          </a:prstGeom>
          <a:noFill/>
          <a:ln cap="flat" cmpd="sng" w="76200">
            <a:solidFill>
              <a:srgbClr val="C9CFD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18"/>
          <p:cNvSpPr txBox="1"/>
          <p:nvPr/>
        </p:nvSpPr>
        <p:spPr>
          <a:xfrm>
            <a:off x="828925" y="805350"/>
            <a:ext cx="71820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Обучающая </a:t>
            </a:r>
            <a:b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</a:br>
            <a:r>
              <a:rPr lang="ru-RU" sz="5500">
                <a:solidFill>
                  <a:srgbClr val="2064FB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база</a:t>
            </a:r>
            <a:endParaRPr sz="5500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49" name="Google Shape;149;p18"/>
          <p:cNvSpPr/>
          <p:nvPr/>
        </p:nvSpPr>
        <p:spPr>
          <a:xfrm rot="8100000">
            <a:off x="-726208" y="6236643"/>
            <a:ext cx="1360615" cy="1360615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50" name="Google Shape;150;p18"/>
          <p:cNvSpPr txBox="1"/>
          <p:nvPr/>
        </p:nvSpPr>
        <p:spPr>
          <a:xfrm flipH="1">
            <a:off x="828925" y="2754150"/>
            <a:ext cx="6733800" cy="3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highlight>
                  <a:srgbClr val="FFFFFF"/>
                </a:highlight>
                <a:latin typeface="Montserrat SemiBold"/>
                <a:ea typeface="Montserrat SemiBold"/>
                <a:cs typeface="Montserrat SemiBold"/>
                <a:sym typeface="Montserrat SemiBold"/>
              </a:rPr>
              <a:t>Около 50 тысяч фотографий для определения пола и около 10 тысяч для возраста</a:t>
            </a:r>
            <a:br>
              <a:rPr lang="ru-RU" sz="18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endParaRPr sz="1800">
              <a:solidFill>
                <a:schemeClr val="dk1"/>
              </a:solidFill>
              <a:highlight>
                <a:srgbClr val="FFFFFF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800">
                <a:solidFill>
                  <a:schemeClr val="dk1"/>
                </a:solidFill>
                <a:highlight>
                  <a:srgbClr val="FFFFFF"/>
                </a:highlight>
                <a:latin typeface="Montserrat SemiBold"/>
                <a:ea typeface="Montserrat SemiBold"/>
                <a:cs typeface="Montserrat SemiBold"/>
                <a:sym typeface="Montserrat SemiBold"/>
              </a:rPr>
              <a:t>Обе базы найдены на сайте Kaggle</a:t>
            </a:r>
            <a:br>
              <a:rPr lang="ru-RU" sz="18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br>
              <a:rPr lang="ru-RU" sz="18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800">
                <a:solidFill>
                  <a:schemeClr val="dk1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Базы представляют собой фотографии лиц крупным планом. База для пола разделена на 2 класса, а база для возраста имеет файл с метками.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:\Наташа\корел\сувалкина\презентация НЕЙРОНКИ\ДОД\20.png" id="156" name="Google Shape;15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5450" y="0"/>
            <a:ext cx="668655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 txBox="1"/>
          <p:nvPr>
            <p:ph type="ctrTitle"/>
          </p:nvPr>
        </p:nvSpPr>
        <p:spPr>
          <a:xfrm>
            <a:off x="705483" y="3066242"/>
            <a:ext cx="59217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5500">
                <a:latin typeface="Montserrat ExtraBold"/>
                <a:ea typeface="Montserrat ExtraBold"/>
                <a:cs typeface="Montserrat ExtraBold"/>
                <a:sym typeface="Montserrat ExtraBold"/>
              </a:rPr>
              <a:t>База для возраста</a:t>
            </a:r>
            <a:endParaRPr sz="55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58" name="Google Shape;158;p19"/>
          <p:cNvSpPr/>
          <p:nvPr/>
        </p:nvSpPr>
        <p:spPr>
          <a:xfrm rot="-2700000">
            <a:off x="80358" y="-1459142"/>
            <a:ext cx="2877783" cy="2877783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cxnSp>
        <p:nvCxnSpPr>
          <p:cNvPr id="159" name="Google Shape;159;p19"/>
          <p:cNvCxnSpPr/>
          <p:nvPr/>
        </p:nvCxnSpPr>
        <p:spPr>
          <a:xfrm flipH="1">
            <a:off x="-964650" y="741475"/>
            <a:ext cx="2583900" cy="2584500"/>
          </a:xfrm>
          <a:prstGeom prst="straightConnector1">
            <a:avLst/>
          </a:prstGeom>
          <a:noFill/>
          <a:ln cap="flat" cmpd="sng" w="76200">
            <a:solidFill>
              <a:srgbClr val="2763F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19"/>
          <p:cNvSpPr/>
          <p:nvPr/>
        </p:nvSpPr>
        <p:spPr>
          <a:xfrm rot="8100000">
            <a:off x="3066763" y="5688590"/>
            <a:ext cx="3719523" cy="3719523"/>
          </a:xfrm>
          <a:prstGeom prst="rtTriangle">
            <a:avLst/>
          </a:prstGeom>
          <a:noFill/>
          <a:ln cap="flat" cmpd="sng" w="76200">
            <a:solidFill>
              <a:srgbClr val="C9CF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61" name="Google Shape;16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4988" y="1399938"/>
            <a:ext cx="6527475" cy="4131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:\Наташа\корел\сувалкина\презентация НЕЙРОНКИ\ДОД\20.png" id="167" name="Google Shape;16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5450" y="0"/>
            <a:ext cx="668655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0"/>
          <p:cNvSpPr txBox="1"/>
          <p:nvPr>
            <p:ph type="ctrTitle"/>
          </p:nvPr>
        </p:nvSpPr>
        <p:spPr>
          <a:xfrm>
            <a:off x="705483" y="3066242"/>
            <a:ext cx="59217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5500">
                <a:latin typeface="Montserrat ExtraBold"/>
                <a:ea typeface="Montserrat ExtraBold"/>
                <a:cs typeface="Montserrat ExtraBold"/>
                <a:sym typeface="Montserrat ExtraBold"/>
              </a:rPr>
              <a:t>База для </a:t>
            </a:r>
            <a:endParaRPr sz="55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-RU" sz="5500">
                <a:latin typeface="Montserrat ExtraBold"/>
                <a:ea typeface="Montserrat ExtraBold"/>
                <a:cs typeface="Montserrat ExtraBold"/>
                <a:sym typeface="Montserrat ExtraBold"/>
              </a:rPr>
              <a:t>пола</a:t>
            </a:r>
            <a:endParaRPr sz="55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69" name="Google Shape;169;p20"/>
          <p:cNvSpPr/>
          <p:nvPr/>
        </p:nvSpPr>
        <p:spPr>
          <a:xfrm rot="-2700000">
            <a:off x="80358" y="-1459142"/>
            <a:ext cx="2877783" cy="2877783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cxnSp>
        <p:nvCxnSpPr>
          <p:cNvPr id="170" name="Google Shape;170;p20"/>
          <p:cNvCxnSpPr/>
          <p:nvPr/>
        </p:nvCxnSpPr>
        <p:spPr>
          <a:xfrm flipH="1">
            <a:off x="-964650" y="741475"/>
            <a:ext cx="2583900" cy="2584500"/>
          </a:xfrm>
          <a:prstGeom prst="straightConnector1">
            <a:avLst/>
          </a:prstGeom>
          <a:noFill/>
          <a:ln cap="flat" cmpd="sng" w="76200">
            <a:solidFill>
              <a:srgbClr val="2763F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0"/>
          <p:cNvSpPr/>
          <p:nvPr/>
        </p:nvSpPr>
        <p:spPr>
          <a:xfrm rot="8100000">
            <a:off x="3066763" y="5688590"/>
            <a:ext cx="3719523" cy="3719523"/>
          </a:xfrm>
          <a:prstGeom prst="rtTriangle">
            <a:avLst/>
          </a:prstGeom>
          <a:noFill/>
          <a:ln cap="flat" cmpd="sng" w="76200">
            <a:solidFill>
              <a:srgbClr val="C9CF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72" name="Google Shape;17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3650" y="152400"/>
            <a:ext cx="5010150" cy="327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3650" y="3429000"/>
            <a:ext cx="4992452" cy="32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:\Наташа\корел\сувалкина\презентация НЕЙРОНКИ\ДОД\20.png" id="179" name="Google Shape;179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11167" y="467933"/>
            <a:ext cx="5434799" cy="587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1"/>
          <p:cNvSpPr txBox="1"/>
          <p:nvPr>
            <p:ph type="title"/>
          </p:nvPr>
        </p:nvSpPr>
        <p:spPr>
          <a:xfrm>
            <a:off x="715367" y="933167"/>
            <a:ext cx="5164500" cy="11433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ru-RU" sz="50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Архитектура НС</a:t>
            </a:r>
            <a:endParaRPr sz="3900">
              <a:solidFill>
                <a:srgbClr val="2064FB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81" name="Google Shape;181;p21"/>
          <p:cNvCxnSpPr/>
          <p:nvPr/>
        </p:nvCxnSpPr>
        <p:spPr>
          <a:xfrm>
            <a:off x="518800" y="0"/>
            <a:ext cx="0" cy="2495700"/>
          </a:xfrm>
          <a:prstGeom prst="straightConnector1">
            <a:avLst/>
          </a:prstGeom>
          <a:noFill/>
          <a:ln cap="flat" cmpd="sng" w="76200">
            <a:solidFill>
              <a:srgbClr val="2064FB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2" name="Google Shape;182;p21"/>
          <p:cNvSpPr txBox="1"/>
          <p:nvPr/>
        </p:nvSpPr>
        <p:spPr>
          <a:xfrm>
            <a:off x="715375" y="3067050"/>
            <a:ext cx="53436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latin typeface="Montserrat"/>
                <a:ea typeface="Montserrat"/>
                <a:cs typeface="Montserrat"/>
                <a:sym typeface="Montserrat"/>
              </a:rPr>
              <a:t>Для поставленной задачи была выбрана архитектура ResNet50 для “возраста”.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ru-RU" sz="1800">
                <a:latin typeface="Montserrat"/>
                <a:ea typeface="Montserrat"/>
                <a:cs typeface="Montserrat"/>
                <a:sym typeface="Montserrat"/>
              </a:rPr>
              <a:t>Для “пола” тоже используется ResNet, но написанная вручную.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300"/>
              </a:spcBef>
              <a:spcAft>
                <a:spcPts val="13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3" name="Google Shape;18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6450" y="64452"/>
            <a:ext cx="4335485" cy="272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30500" y="2642312"/>
            <a:ext cx="4749376" cy="412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/>
          <p:nvPr/>
        </p:nvSpPr>
        <p:spPr>
          <a:xfrm rot="5400000">
            <a:off x="17145" y="-17244"/>
            <a:ext cx="6806400" cy="68409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91" name="Google Shape;191;p22"/>
          <p:cNvSpPr/>
          <p:nvPr/>
        </p:nvSpPr>
        <p:spPr>
          <a:xfrm rot="-8100000">
            <a:off x="-2027247" y="4665906"/>
            <a:ext cx="2948211" cy="2948635"/>
          </a:xfrm>
          <a:prstGeom prst="rtTriangle">
            <a:avLst/>
          </a:prstGeom>
          <a:noFill/>
          <a:ln cap="flat" cmpd="sng" w="76200">
            <a:solidFill>
              <a:srgbClr val="C9CF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92" name="Google Shape;192;p22"/>
          <p:cNvSpPr txBox="1"/>
          <p:nvPr>
            <p:ph type="title"/>
          </p:nvPr>
        </p:nvSpPr>
        <p:spPr>
          <a:xfrm>
            <a:off x="806200" y="319508"/>
            <a:ext cx="11438400" cy="80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ru-RU" sz="5100">
                <a:latin typeface="Montserrat ExtraBold"/>
                <a:ea typeface="Montserrat ExtraBold"/>
                <a:cs typeface="Montserrat ExtraBold"/>
                <a:sym typeface="Montserrat ExtraBold"/>
              </a:rPr>
              <a:t>Эксперименты</a:t>
            </a:r>
            <a:r>
              <a:rPr lang="ru-RU" sz="5100">
                <a:latin typeface="Montserrat ExtraBold"/>
                <a:ea typeface="Montserrat ExtraBold"/>
                <a:cs typeface="Montserrat ExtraBold"/>
                <a:sym typeface="Montserrat ExtraBold"/>
              </a:rPr>
              <a:t> по подбору оптимальных параметров</a:t>
            </a:r>
            <a:endParaRPr sz="5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93" name="Google Shape;193;p22"/>
          <p:cNvCxnSpPr/>
          <p:nvPr/>
        </p:nvCxnSpPr>
        <p:spPr>
          <a:xfrm rot="10800000">
            <a:off x="806100" y="1534700"/>
            <a:ext cx="113637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22"/>
          <p:cNvSpPr/>
          <p:nvPr/>
        </p:nvSpPr>
        <p:spPr>
          <a:xfrm rot="8100000">
            <a:off x="11484842" y="6236643"/>
            <a:ext cx="1360615" cy="1360615"/>
          </a:xfrm>
          <a:prstGeom prst="rtTriangle">
            <a:avLst/>
          </a:prstGeom>
          <a:solidFill>
            <a:srgbClr val="2064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625" y="1655350"/>
            <a:ext cx="7247776" cy="269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9925" y="4605250"/>
            <a:ext cx="7808885" cy="1567688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2"/>
          <p:cNvSpPr txBox="1"/>
          <p:nvPr/>
        </p:nvSpPr>
        <p:spPr>
          <a:xfrm>
            <a:off x="702625" y="6172950"/>
            <a:ext cx="7140000" cy="1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Обучение НС (1 - возраст, 2 - пол) до подбора оптимальных параметров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/>
          <p:nvPr/>
        </p:nvSpPr>
        <p:spPr>
          <a:xfrm rot="5400000">
            <a:off x="17145" y="-17244"/>
            <a:ext cx="6806400" cy="6840900"/>
          </a:xfrm>
          <a:prstGeom prst="rtTriangle">
            <a:avLst/>
          </a:prstGeom>
          <a:solidFill>
            <a:srgbClr val="EEF0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04" name="Google Shape;204;p23"/>
          <p:cNvSpPr/>
          <p:nvPr/>
        </p:nvSpPr>
        <p:spPr>
          <a:xfrm rot="-8100000">
            <a:off x="-2027247" y="4665906"/>
            <a:ext cx="2948211" cy="2948635"/>
          </a:xfrm>
          <a:prstGeom prst="rtTriangle">
            <a:avLst/>
          </a:prstGeom>
          <a:noFill/>
          <a:ln cap="flat" cmpd="sng" w="76200">
            <a:solidFill>
              <a:srgbClr val="C9CFD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05" name="Google Shape;205;p23"/>
          <p:cNvSpPr txBox="1"/>
          <p:nvPr>
            <p:ph type="title"/>
          </p:nvPr>
        </p:nvSpPr>
        <p:spPr>
          <a:xfrm>
            <a:off x="806200" y="319508"/>
            <a:ext cx="11438400" cy="807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ru-RU" sz="5100">
                <a:latin typeface="Montserrat ExtraBold"/>
                <a:ea typeface="Montserrat ExtraBold"/>
                <a:cs typeface="Montserrat ExtraBold"/>
                <a:sym typeface="Montserrat ExtraBold"/>
              </a:rPr>
              <a:t>Эксперименты по подбору оптимальных параметров</a:t>
            </a:r>
            <a:endParaRPr sz="5000"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206" name="Google Shape;206;p23"/>
          <p:cNvCxnSpPr/>
          <p:nvPr/>
        </p:nvCxnSpPr>
        <p:spPr>
          <a:xfrm rot="10800000">
            <a:off x="806100" y="1534700"/>
            <a:ext cx="113637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23"/>
          <p:cNvSpPr/>
          <p:nvPr/>
        </p:nvSpPr>
        <p:spPr>
          <a:xfrm rot="8100000">
            <a:off x="11484842" y="6236643"/>
            <a:ext cx="1360615" cy="1360615"/>
          </a:xfrm>
          <a:prstGeom prst="rtTriangle">
            <a:avLst/>
          </a:prstGeom>
          <a:solidFill>
            <a:srgbClr val="2064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08" name="Google Shape;208;p23"/>
          <p:cNvSpPr txBox="1"/>
          <p:nvPr/>
        </p:nvSpPr>
        <p:spPr>
          <a:xfrm>
            <a:off x="702625" y="6172950"/>
            <a:ext cx="7140000" cy="1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Обучение НС (1 - возраст, 2 - пол) после подбора оптимальных параметров</a:t>
            </a:r>
            <a:endParaRPr/>
          </a:p>
        </p:txBody>
      </p:sp>
      <p:pic>
        <p:nvPicPr>
          <p:cNvPr id="209" name="Google Shape;2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575" y="1671050"/>
            <a:ext cx="6806168" cy="2073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7600" y="3881125"/>
            <a:ext cx="6272149" cy="227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